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9" r:id="rId6"/>
    <p:sldId id="277" r:id="rId7"/>
    <p:sldId id="278" r:id="rId8"/>
    <p:sldId id="279" r:id="rId9"/>
    <p:sldId id="280" r:id="rId10"/>
    <p:sldId id="282" r:id="rId11"/>
    <p:sldId id="281" r:id="rId12"/>
    <p:sldId id="273" r:id="rId13"/>
    <p:sldId id="283" r:id="rId14"/>
    <p:sldId id="27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87949" autoAdjust="0"/>
  </p:normalViewPr>
  <p:slideViewPr>
    <p:cSldViewPr snapToGrid="0" showGuides="1">
      <p:cViewPr>
        <p:scale>
          <a:sx n="100" d="100"/>
          <a:sy n="100" d="100"/>
        </p:scale>
        <p:origin x="89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Эффективность Платформы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Затраты</c:v>
                </c:pt>
              </c:strCache>
            </c:strRef>
          </c:tx>
          <c:spPr>
            <a:solidFill>
              <a:srgbClr val="EAB2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Классическая</c:v>
                </c:pt>
                <c:pt idx="1">
                  <c:v>Платформа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379-94CC-B49DB6A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Надежность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Классическая</c:v>
                </c:pt>
                <c:pt idx="1">
                  <c:v>Платформа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A-4379-94CC-B49DB6A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Скорость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Классическая</c:v>
                </c:pt>
                <c:pt idx="1">
                  <c:v>Платформа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379-94CC-B49DB6A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8"/>
        <c:axId val="562004432"/>
        <c:axId val="562004112"/>
      </c:barChart>
      <c:catAx>
        <c:axId val="5620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004112"/>
        <c:crosses val="autoZero"/>
        <c:auto val="1"/>
        <c:lblAlgn val="ctr"/>
        <c:lblOffset val="100"/>
        <c:noMultiLvlLbl val="0"/>
      </c:catAx>
      <c:valAx>
        <c:axId val="5620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0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E04354-7FBE-411B-AFBD-3AC4064F5E90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16.06.2022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577" y="2242038"/>
            <a:ext cx="5288573" cy="1890173"/>
          </a:xfrm>
        </p:spPr>
        <p:txBody>
          <a:bodyPr rtlCol="0"/>
          <a:lstStyle/>
          <a:p>
            <a:pPr rtl="0"/>
            <a:r>
              <a:rPr lang="ru-RU" dirty="0"/>
              <a:t>Программная платформа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49" y="4288763"/>
            <a:ext cx="5288572" cy="590967"/>
          </a:xfrm>
        </p:spPr>
        <p:txBody>
          <a:bodyPr rtlCol="0"/>
          <a:lstStyle/>
          <a:p>
            <a:pPr rtl="0"/>
            <a:r>
              <a:rPr lang="ru-RU" dirty="0"/>
              <a:t>Для создания клиент-серверных приложений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C417BF-613C-49FC-A899-563098B0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9" y="762000"/>
            <a:ext cx="5334000" cy="5334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6A0354-C13A-4E73-A355-A941A6CF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686825-06A1-486C-B902-BB89BAC563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440372"/>
            <a:ext cx="4903788" cy="383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ACC5BD-D0E3-48E5-9D70-DEF307DA8F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0372"/>
            <a:ext cx="4903788" cy="3836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52F2DC-342E-4ADF-AF9C-A1247E973E61}"/>
              </a:ext>
            </a:extLst>
          </p:cNvPr>
          <p:cNvSpPr txBox="1"/>
          <p:nvPr/>
        </p:nvSpPr>
        <p:spPr>
          <a:xfrm>
            <a:off x="886619" y="4438650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Копия экрана редактора платформы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6CE28-873B-4E4D-82C4-130D304BB214}"/>
              </a:ext>
            </a:extLst>
          </p:cNvPr>
          <p:cNvSpPr txBox="1"/>
          <p:nvPr/>
        </p:nvSpPr>
        <p:spPr>
          <a:xfrm>
            <a:off x="6600031" y="4438650"/>
            <a:ext cx="414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Копия экрана админ-панели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41761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support</a:t>
            </a:r>
            <a:r>
              <a:rPr lang="ru-RU" dirty="0"/>
              <a:t>@c</a:t>
            </a:r>
            <a:r>
              <a:rPr lang="en-US" dirty="0"/>
              <a:t>rystalengine.ru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http://</a:t>
            </a:r>
            <a:r>
              <a:rPr lang="en-US" dirty="0"/>
              <a:t>crystalengine.ru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2373309"/>
            <a:ext cx="5011410" cy="1707139"/>
          </a:xfrm>
        </p:spPr>
        <p:txBody>
          <a:bodyPr rtlCol="0"/>
          <a:lstStyle/>
          <a:p>
            <a:pPr rtl="0"/>
            <a:r>
              <a:rPr lang="ru-RU" sz="4400" dirty="0"/>
              <a:t>Контактные данные</a:t>
            </a:r>
          </a:p>
        </p:txBody>
      </p:sp>
      <p:pic>
        <p:nvPicPr>
          <p:cNvPr id="8" name="Picture 8" descr="https://www.tadviser.ru/images/d/d6/02.hmi3_%D0%92%D0%B5%D1%80%D1%88%D0%BE%D0%BA_1.png">
            <a:extLst>
              <a:ext uri="{FF2B5EF4-FFF2-40B4-BE49-F238E27FC236}">
                <a16:creationId xmlns:a16="http://schemas.microsoft.com/office/drawing/2014/main" id="{4A5F7A1F-C231-47B2-9DB1-FC0D0357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87" y="1127839"/>
            <a:ext cx="4747113" cy="45014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B9B93D-1AD0-4929-89EF-F1C0819ACA6F}"/>
              </a:ext>
            </a:extLst>
          </p:cNvPr>
          <p:cNvSpPr/>
          <p:nvPr/>
        </p:nvSpPr>
        <p:spPr>
          <a:xfrm>
            <a:off x="0" y="6124574"/>
            <a:ext cx="1219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06" y="1025524"/>
            <a:ext cx="10504179" cy="5190637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Платформа предназначена для быстрого и надежного создания различных программных решений.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Задачи, которые решает платформа </a:t>
            </a:r>
          </a:p>
          <a:p>
            <a:pPr lvl="0"/>
            <a:r>
              <a:rPr lang="ru-RU" dirty="0"/>
              <a:t>Избавить разработчиков </a:t>
            </a:r>
            <a:r>
              <a:rPr lang="en-US" dirty="0"/>
              <a:t>IT</a:t>
            </a:r>
            <a:r>
              <a:rPr lang="ru-RU" dirty="0"/>
              <a:t> продуктов от рутинных задач</a:t>
            </a:r>
          </a:p>
          <a:p>
            <a:pPr lvl="0"/>
            <a:r>
              <a:rPr lang="ru-RU" dirty="0"/>
              <a:t>Создание и ведение единой внутренней структуры продукта</a:t>
            </a:r>
          </a:p>
          <a:p>
            <a:pPr lvl="0"/>
            <a:r>
              <a:rPr lang="ru-RU" dirty="0"/>
              <a:t>Снизить риски продукта по технической части</a:t>
            </a:r>
          </a:p>
          <a:p>
            <a:pPr lvl="0"/>
            <a:r>
              <a:rPr lang="ru-RU" dirty="0"/>
              <a:t>Обеспечить четкое разделение задач сотрудников</a:t>
            </a:r>
          </a:p>
          <a:p>
            <a:pPr lvl="0"/>
            <a:r>
              <a:rPr lang="ru-RU" dirty="0"/>
              <a:t>Четкая и понятная постановка задач сотрудникам</a:t>
            </a:r>
          </a:p>
          <a:p>
            <a:pPr lvl="0"/>
            <a:r>
              <a:rPr lang="ru-RU" dirty="0"/>
              <a:t>Система контроля версий продукта</a:t>
            </a:r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6FC328-31AD-4CB4-8B3B-5D57D41AB501}"/>
              </a:ext>
            </a:extLst>
          </p:cNvPr>
          <p:cNvSpPr/>
          <p:nvPr/>
        </p:nvSpPr>
        <p:spPr>
          <a:xfrm>
            <a:off x="2207990" y="202195"/>
            <a:ext cx="722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Платформа для </a:t>
            </a:r>
            <a:r>
              <a:rPr lang="en-US" sz="36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IT </a:t>
            </a:r>
            <a:r>
              <a:rPr lang="ru-RU" sz="36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разработчиков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35BF690-42AE-43F2-8C7C-7BF7AFA625AA}"/>
              </a:ext>
            </a:extLst>
          </p:cNvPr>
          <p:cNvCxnSpPr/>
          <p:nvPr/>
        </p:nvCxnSpPr>
        <p:spPr>
          <a:xfrm>
            <a:off x="943406" y="1752600"/>
            <a:ext cx="97912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907435-4A73-4596-94F2-4B68174FDEED}"/>
              </a:ext>
            </a:extLst>
          </p:cNvPr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709584-0DA8-423D-9551-61F05BA5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CAB623-AE3D-4C2C-A6DB-A454639940C7}"/>
              </a:ext>
            </a:extLst>
          </p:cNvPr>
          <p:cNvSpPr/>
          <p:nvPr/>
        </p:nvSpPr>
        <p:spPr>
          <a:xfrm>
            <a:off x="1347787" y="340708"/>
            <a:ext cx="9496425" cy="508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необходимости создания Платформы</a:t>
            </a:r>
            <a:endParaRPr lang="ru-RU" sz="1600" dirty="0">
              <a:solidFill>
                <a:schemeClr val="accent3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3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10 лет работы по созданию различных программных продуктов был проведен анализ и определены причины, ведущие к ухудшению качества и надежности продукта, а также раздуванию сроков и затрат.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На основании этого создан собственный технологический подход к разработке и инструментарий, который убирает одни причины, а другие практически сводит к нулю. Это позволяет даже небольшой команде разработчиков создавать средние и крупные продукты с меньшим сроком разработки (в несколько раз) и более высокой надежностью.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платформы: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Избавляет разработчиков от рутинных и тривиальных задач, создает четкую и надежную структуру и позволяет сосредоточится на создании непосредственно логики продукта.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7D701E-8382-4834-BE34-127C67E50DC2}"/>
              </a:ext>
            </a:extLst>
          </p:cNvPr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D98F23-AA57-4297-812D-538939C6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A00848-A9F3-4815-A28B-DE89257BF0A0}"/>
              </a:ext>
            </a:extLst>
          </p:cNvPr>
          <p:cNvSpPr/>
          <p:nvPr/>
        </p:nvSpPr>
        <p:spPr>
          <a:xfrm>
            <a:off x="0" y="748539"/>
            <a:ext cx="4514850" cy="422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более наглядной демонстрации, для чего нужна Платформа, представим создаваемый продукт в виде многоэтажного дома, над которым трудятся несколько разработчиков. Возьмем вариант, где каждый программист создает свой этаж здания, при этом он в соответствии со своим опытом и знаниями также создает и необходимую структуру проекта (классы, структуры, объекты). Но так, как у всех понимание разное, то и этажи получаются разные.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031062-C6DD-4A42-817B-C2D5E599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06" y="357187"/>
            <a:ext cx="6953250" cy="45434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960FE3-D92B-4D2F-8FBD-CEB00414563F}"/>
              </a:ext>
            </a:extLst>
          </p:cNvPr>
          <p:cNvSpPr/>
          <p:nvPr/>
        </p:nvSpPr>
        <p:spPr>
          <a:xfrm>
            <a:off x="-1" y="4987432"/>
            <a:ext cx="1048702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классическом варианте Лид \ Архитектор разработки занят исключительно сведением, частей проекта, созданием «костылей» и мостов для связи, у него остается очень мало времени на улучшение и оптимизацию продукта.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1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31E566-0042-4DAC-8BCC-7EC609AE1603}"/>
              </a:ext>
            </a:extLst>
          </p:cNvPr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CB2B62-B65A-46D0-AAD6-9E43C4BC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2AF31C-EA5A-4508-ADCD-D23B73E40B82}"/>
              </a:ext>
            </a:extLst>
          </p:cNvPr>
          <p:cNvSpPr/>
          <p:nvPr/>
        </p:nvSpPr>
        <p:spPr>
          <a:xfrm>
            <a:off x="0" y="386179"/>
            <a:ext cx="4772025" cy="39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варианте платформенной разработки с  помощью визуальных редакторов и генераторов кода Платформы, Архитектор разработки вначале создает общую структуру проекта, которая как каркас четко размечает контуры проекта и отводит каждому разработчику свое место и задачи. Программисты при этом занимаются только разработкой логики продукта и не затрагивают фундаментальную структуру, что благоприятно сказывается на его надежности и устойчивости.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80D479-45A8-4CE6-9BC7-5E356827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129469"/>
            <a:ext cx="5815014" cy="428060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F2E262-77FF-45C1-AA92-70B384CB9E26}"/>
              </a:ext>
            </a:extLst>
          </p:cNvPr>
          <p:cNvSpPr/>
          <p:nvPr/>
        </p:nvSpPr>
        <p:spPr>
          <a:xfrm>
            <a:off x="0" y="4386714"/>
            <a:ext cx="1219200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Видна четкая структура, которую создает и изменяет только Архитектор. Так, как всю рутинную работу берут на себя генераторы кода, то Архитектор может сосредоточится только на оптимальной структуре проекта и один ее создать. При этом продукт получается таким, каким он его задумал, а программисты реализуют только логику в строго отведенных местах структуры. Архитектор не только создает структуру в редакторах, но и автоматически ставит задачи программистам, которые видят ее описание в исходном коде, сгенерированном редакторами.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7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29F0ED-BDDF-4D4A-B25B-64D7A0A3B067}"/>
              </a:ext>
            </a:extLst>
          </p:cNvPr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1AA52A-A127-4F67-BD73-D7A27A25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EE5B8B-EAFA-4436-B72D-B0CF8914AC16}"/>
              </a:ext>
            </a:extLst>
          </p:cNvPr>
          <p:cNvSpPr/>
          <p:nvPr/>
        </p:nvSpPr>
        <p:spPr>
          <a:xfrm>
            <a:off x="1590675" y="2009989"/>
            <a:ext cx="9991725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надежность продукта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Устойчивость к изменениям в дальнейшем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Уменьшаются сроки создания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Уменьшается стоимость реализации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безболезненной ротации сотрудников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Уменьшается количество ошибок (генераторы кода)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C8309-A8A7-48D2-8B35-BADD57BCD5B2}"/>
              </a:ext>
            </a:extLst>
          </p:cNvPr>
          <p:cNvSpPr txBox="1"/>
          <p:nvPr/>
        </p:nvSpPr>
        <p:spPr>
          <a:xfrm>
            <a:off x="2400300" y="733424"/>
            <a:ext cx="6910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Преимущества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2580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48E506-E659-4AEB-8A1E-1E5EF55E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1790D4-954F-41C6-AC87-99320944CA71}"/>
              </a:ext>
            </a:extLst>
          </p:cNvPr>
          <p:cNvSpPr/>
          <p:nvPr/>
        </p:nvSpPr>
        <p:spPr>
          <a:xfrm>
            <a:off x="295275" y="1454749"/>
            <a:ext cx="4619625" cy="431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Платформу можно использовать как при создании нового продукта, так и при глубоком рефакторинге существующего.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Платформу можно применять на различных ОС и языках программирования. Достаточно подключить соответствующие генераторы кода.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Работа с платформой уже успешно опробована на реальных продуктах при их создании с нуля.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35E2F7-D825-46F3-B888-1288B30F6FB4}"/>
              </a:ext>
            </a:extLst>
          </p:cNvPr>
          <p:cNvSpPr/>
          <p:nvPr/>
        </p:nvSpPr>
        <p:spPr>
          <a:xfrm>
            <a:off x="295275" y="423473"/>
            <a:ext cx="507682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работы платформы</a:t>
            </a:r>
            <a:endParaRPr lang="ru-RU" sz="2000" b="1" dirty="0">
              <a:solidFill>
                <a:schemeClr val="accent3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2B1B8-F9C0-4758-812B-AA151B9F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31" y="76200"/>
            <a:ext cx="6212433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EFCF22-1499-4844-B432-5BFF2752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5B68E-B6AA-4639-9734-8CEABFC2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78BF10-359A-45CE-B2CF-9514A851242C}"/>
              </a:ext>
            </a:extLst>
          </p:cNvPr>
          <p:cNvSpPr/>
          <p:nvPr/>
        </p:nvSpPr>
        <p:spPr>
          <a:xfrm>
            <a:off x="847725" y="2981325"/>
            <a:ext cx="847725" cy="45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449259-9EFF-4FAF-BE38-36F2F8D2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705972"/>
            <a:ext cx="11153331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 предоставляет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Мощную серверную часть с любыми транспортными протоколами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Многопоточное выполнение логики и повсеместный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пуллинг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(повторное использование) объектов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 редакторы структуры проекта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 редакторы для создания запросов к базе данных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Редактор для многоязыковой поддержки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Серверные визуальные Админ-панели для создания, старта и остановки сервисов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 Требуется реализовать -------------------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Визуальный редактор пользовательского интерфейса на основе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 HTML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для ВЕБ проектов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постановки задач с описанием задач в исходном коде шаблонов структуры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контроля версий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коммуникации для команды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847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246621"/>
            <a:ext cx="11150600" cy="920336"/>
          </a:xfrm>
        </p:spPr>
        <p:txBody>
          <a:bodyPr rtlCol="0"/>
          <a:lstStyle/>
          <a:p>
            <a:pPr algn="ctr" rtl="0"/>
            <a:r>
              <a:rPr lang="ru-RU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Диаграмма эффективности Платформы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9</a:t>
            </a:fld>
            <a:endParaRPr lang="ru-RU" dirty="0"/>
          </a:p>
        </p:txBody>
      </p:sp>
      <p:graphicFrame>
        <p:nvGraphicFramePr>
          <p:cNvPr id="7" name="Диаграмма 5" descr="гистограмма">
            <a:extLst>
              <a:ext uri="{FF2B5EF4-FFF2-40B4-BE49-F238E27FC236}">
                <a16:creationId xmlns:a16="http://schemas.microsoft.com/office/drawing/2014/main" id="{78E7B74A-8101-4729-9BB1-B0ECB679E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708325"/>
              </p:ext>
            </p:extLst>
          </p:nvPr>
        </p:nvGraphicFramePr>
        <p:xfrm>
          <a:off x="515936" y="1616856"/>
          <a:ext cx="10933113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449</Words>
  <Application>Microsoft Office PowerPoint</Application>
  <PresentationFormat>Широкоэкранный</PresentationFormat>
  <Paragraphs>67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Symbol</vt:lpstr>
      <vt:lpstr>Times New Roman</vt:lpstr>
      <vt:lpstr>Тема Office</vt:lpstr>
      <vt:lpstr>Программная платформа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Диаграмма эффективности Платформы</vt:lpstr>
      <vt:lpstr>Презентация PowerPoint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2022-06-16T16:31:55Z</dcterms:created>
  <dcterms:modified xsi:type="dcterms:W3CDTF">2022-06-18T10:57:30Z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